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9"/>
  </p:notesMasterIdLst>
  <p:sldIdLst>
    <p:sldId id="256" r:id="rId2"/>
    <p:sldId id="257" r:id="rId3"/>
    <p:sldId id="301" r:id="rId4"/>
    <p:sldId id="282" r:id="rId5"/>
    <p:sldId id="302" r:id="rId6"/>
    <p:sldId id="303" r:id="rId7"/>
    <p:sldId id="312" r:id="rId8"/>
    <p:sldId id="304" r:id="rId9"/>
    <p:sldId id="311" r:id="rId10"/>
    <p:sldId id="313" r:id="rId11"/>
    <p:sldId id="309" r:id="rId12"/>
    <p:sldId id="315" r:id="rId13"/>
    <p:sldId id="316" r:id="rId14"/>
    <p:sldId id="305" r:id="rId15"/>
    <p:sldId id="317" r:id="rId16"/>
    <p:sldId id="310" r:id="rId17"/>
    <p:sldId id="318" r:id="rId18"/>
    <p:sldId id="319" r:id="rId19"/>
    <p:sldId id="320" r:id="rId20"/>
    <p:sldId id="321" r:id="rId21"/>
    <p:sldId id="322" r:id="rId22"/>
    <p:sldId id="323" r:id="rId23"/>
    <p:sldId id="324" r:id="rId24"/>
    <p:sldId id="325" r:id="rId25"/>
    <p:sldId id="307" r:id="rId26"/>
    <p:sldId id="308" r:id="rId27"/>
    <p:sldId id="326" r:id="rId28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61"/>
    <p:restoredTop sz="94674"/>
  </p:normalViewPr>
  <p:slideViewPr>
    <p:cSldViewPr snapToGrid="0">
      <p:cViewPr>
        <p:scale>
          <a:sx n="90" d="100"/>
          <a:sy n="90" d="100"/>
        </p:scale>
        <p:origin x="2352" y="92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BD23C-628E-5E45-A67C-D2D0860631E7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76E3A7-F241-7145-84B3-FCD421EEE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65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reach the return statement or the end of the function, it exits the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method returns a value, make sure to store the value in the appropriate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982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09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0970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 i="0" cap="small" baseline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  <a:lvl2pPr>
              <a:defRPr b="0" i="0">
                <a:latin typeface="Helvetica Light" panose="020B0403020202020204" pitchFamily="34" charset="0"/>
              </a:defRPr>
            </a:lvl2pPr>
            <a:lvl3pPr>
              <a:defRPr b="0" i="0">
                <a:latin typeface="Helvetica Light" panose="020B0403020202020204" pitchFamily="34" charset="0"/>
              </a:defRPr>
            </a:lvl3pPr>
            <a:lvl4pPr>
              <a:defRPr b="0" i="0">
                <a:latin typeface="Helvetica Light" panose="020B0403020202020204" pitchFamily="34" charset="0"/>
              </a:defRPr>
            </a:lvl4pPr>
            <a:lvl5pPr>
              <a:defRPr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3/12/18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CA" dirty="0"/>
              <a:t> CSUS Helpdesk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435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716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792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852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9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514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678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938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598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small" baseline="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5006" y="1182924"/>
            <a:ext cx="877586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b="1" cap="all" spc="-5" dirty="0">
                <a:solidFill>
                  <a:srgbClr val="FFFFFF"/>
                </a:solidFill>
                <a:latin typeface="Helvetica" pitchFamily="2" charset="0"/>
                <a:cs typeface="Tahoma"/>
              </a:rPr>
              <a:t>COMP 202 winter 2018 Midterm Review</a:t>
            </a:r>
            <a:endParaRPr sz="3200" b="1" cap="all" dirty="0">
              <a:latin typeface="Helvetica" pitchFamily="2" charset="0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85007" y="1795388"/>
            <a:ext cx="877586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Instructors: </a:t>
            </a:r>
            <a:r>
              <a:rPr lang="en-US" sz="2400" cap="small" spc="-5" dirty="0" err="1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Xun</a:t>
            </a:r>
            <a:r>
              <a:rPr lang="en-US"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 Su, Yu Ting Hu</a:t>
            </a:r>
            <a:endParaRPr sz="2400" cap="small" dirty="0">
              <a:latin typeface="Helvetica Light" panose="020B0403020202020204" pitchFamily="34" charset="0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DCBF8E9-606F-1C40-A86F-0E5CE816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622" y="2666897"/>
            <a:ext cx="2369285" cy="31597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B4772F-40D9-FC4A-AAB7-2622DF9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= vs. 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11C176-5E43-7647-AF0D-E33535250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= is an assignment operator</a:t>
            </a:r>
          </a:p>
          <a:p>
            <a:r>
              <a:rPr lang="en-US" dirty="0"/>
              <a:t>== evaluates a conditional statement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Common </a:t>
            </a:r>
            <a:r>
              <a:rPr lang="en-US" b="1" dirty="0"/>
              <a:t>compile error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z = 5;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(z=5) // condition needs to evaluate to a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86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++){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while(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  <a:ea typeface="Consolas" charset="0"/>
                <a:cs typeface="Consolas" charset="0"/>
              </a:rPr>
              <a:t>Both do the same thing, print ‘#’ 10 times</a:t>
            </a:r>
          </a:p>
        </p:txBody>
      </p:sp>
    </p:spTree>
    <p:extLst>
      <p:ext uri="{BB962C8B-B14F-4D97-AF65-F5344CB8AC3E}">
        <p14:creationId xmlns:p14="http://schemas.microsoft.com/office/powerpoint/2010/main" val="777102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8971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830103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PRINTS ? 31 TIMES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INFINITE LOOP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LOOP NEVER EXECUTES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3138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public static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a,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b) { 	// body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Method has: method name, return type (or void), 0 or more parameters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A method can contain more than one return statement?(F2016 Q4)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xmlns="" id="{E7DD314F-53AD-4545-B6E9-D9FEAD40C2CE}"/>
              </a:ext>
            </a:extLst>
          </p:cNvPr>
          <p:cNvSpPr/>
          <p:nvPr/>
        </p:nvSpPr>
        <p:spPr>
          <a:xfrm>
            <a:off x="3358515" y="4892358"/>
            <a:ext cx="2626995" cy="1284605"/>
          </a:xfrm>
          <a:custGeom>
            <a:avLst/>
            <a:gdLst/>
            <a:ahLst/>
            <a:cxnLst/>
            <a:rect l="l" t="t" r="r" b="b"/>
            <a:pathLst>
              <a:path w="2626995" h="1284604">
                <a:moveTo>
                  <a:pt x="0" y="0"/>
                </a:moveTo>
                <a:lnTo>
                  <a:pt x="2626494" y="0"/>
                </a:lnTo>
                <a:lnTo>
                  <a:pt x="2626494" y="1283997"/>
                </a:lnTo>
                <a:lnTo>
                  <a:pt x="0" y="1283997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209E541-BE58-0A40-8459-F1F77327A213}"/>
              </a:ext>
            </a:extLst>
          </p:cNvPr>
          <p:cNvSpPr txBox="1"/>
          <p:nvPr/>
        </p:nvSpPr>
        <p:spPr>
          <a:xfrm>
            <a:off x="3521868" y="5349994"/>
            <a:ext cx="2300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DOES SOMETHING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xmlns="" id="{02A31474-6508-6448-9CDB-72648E8A3903}"/>
              </a:ext>
            </a:extLst>
          </p:cNvPr>
          <p:cNvSpPr/>
          <p:nvPr/>
        </p:nvSpPr>
        <p:spPr>
          <a:xfrm>
            <a:off x="723823" y="5520485"/>
            <a:ext cx="2448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xmlns="" id="{8D7BC0F1-A4A1-914D-B792-E36A9BF6059E}"/>
              </a:ext>
            </a:extLst>
          </p:cNvPr>
          <p:cNvSpPr/>
          <p:nvPr/>
        </p:nvSpPr>
        <p:spPr>
          <a:xfrm>
            <a:off x="3185158" y="5463653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xmlns="" id="{45DCAF1D-D3DB-FF43-A52E-627F2175FD50}"/>
              </a:ext>
            </a:extLst>
          </p:cNvPr>
          <p:cNvSpPr/>
          <p:nvPr/>
        </p:nvSpPr>
        <p:spPr>
          <a:xfrm>
            <a:off x="5794176" y="5526853"/>
            <a:ext cx="2376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xmlns="" id="{47B194FE-11CB-D44A-BC9E-C20596F2375C}"/>
              </a:ext>
            </a:extLst>
          </p:cNvPr>
          <p:cNvSpPr/>
          <p:nvPr/>
        </p:nvSpPr>
        <p:spPr>
          <a:xfrm>
            <a:off x="8175658" y="5470021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xmlns="" id="{47432336-EACA-A04A-BE5C-90D68D06DB8C}"/>
              </a:ext>
            </a:extLst>
          </p:cNvPr>
          <p:cNvSpPr txBox="1"/>
          <p:nvPr/>
        </p:nvSpPr>
        <p:spPr>
          <a:xfrm>
            <a:off x="1168367" y="5085829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Insert parameters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object 12">
            <a:extLst>
              <a:ext uri="{FF2B5EF4-FFF2-40B4-BE49-F238E27FC236}">
                <a16:creationId xmlns:a16="http://schemas.microsoft.com/office/drawing/2014/main" xmlns="" id="{1DA2D434-83EB-7741-A0F3-4B280660453D}"/>
              </a:ext>
            </a:extLst>
          </p:cNvPr>
          <p:cNvSpPr txBox="1"/>
          <p:nvPr/>
        </p:nvSpPr>
        <p:spPr>
          <a:xfrm>
            <a:off x="6293643" y="5095644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Return a value</a:t>
            </a:r>
            <a:endParaRPr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949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448716-8E24-8447-919A-C608DF455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4A10DB-DAA8-FD4C-9E98-B9A7A3143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array,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ceiling){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{20, 29, 1, -20};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25);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array){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944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36538"/>
            <a:ext cx="7886700" cy="1325563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57313"/>
            <a:ext cx="7886700" cy="48196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Variables exist within the block in which they were defined</a:t>
            </a:r>
          </a:p>
          <a:p>
            <a:pPr lvl="1"/>
            <a:r>
              <a:rPr lang="en-US" dirty="0"/>
              <a:t>Blocks separated by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 }</a:t>
            </a:r>
            <a:r>
              <a:rPr lang="en-US" dirty="0"/>
              <a:t> brackets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6ECF46A-567B-6941-B6A0-70B1E754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863056"/>
            <a:ext cx="660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46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54CF48-E84F-514D-B6B7-A6905685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063806-A6B5-F649-8A31-7738830CB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Which code has errors? Both? Neither?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36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AAC46D-C658-DB4A-9D25-46E01E8A6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 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D05C10-2ABF-4F41-ADAF-B136F1E46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 operator gives the remainder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x = 10%3</a:t>
            </a:r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// x == </a:t>
            </a:r>
            <a:r>
              <a:rPr lang="en-US" sz="2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1 because 3*3 + 1 = 10</a:t>
            </a: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Useful for getting last digit of a number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Combined with division operator, can get any digit of a number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x = 256;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x%10;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secondLastDigit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(x/10)%10;</a:t>
            </a:r>
          </a:p>
        </p:txBody>
      </p:sp>
    </p:spTree>
    <p:extLst>
      <p:ext uri="{BB962C8B-B14F-4D97-AF65-F5344CB8AC3E}">
        <p14:creationId xmlns:p14="http://schemas.microsoft.com/office/powerpoint/2010/main" val="1636166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BCB54E-7F7C-424D-99D7-EF241379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Else if, Else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FA8AFB9-F986-2A42-811C-DF94C9825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Evaluated in order: once condition is met, exit out of if block</a:t>
            </a:r>
          </a:p>
          <a:p>
            <a:r>
              <a:rPr lang="en-US" dirty="0"/>
              <a:t>When if and else if conditions are not met, else executes</a:t>
            </a:r>
          </a:p>
          <a:p>
            <a:r>
              <a:rPr lang="en-US" dirty="0"/>
              <a:t>Else is not necessary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32;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== 311){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(”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 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&gt; 40){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(“x”);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yyy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8107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753" y="223997"/>
            <a:ext cx="894212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Session Outline</a:t>
            </a:r>
            <a:endParaRPr b="1" cap="small" spc="-5" dirty="0">
              <a:latin typeface="Helvetica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0645" y="1687451"/>
            <a:ext cx="8110846" cy="2228815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Course material review for 90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Practice midterm questions for 50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AMA for 10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Sleep for 8 hours</a:t>
            </a:r>
            <a:endParaRPr sz="2200" dirty="0">
              <a:latin typeface="Helvetica Light" panose="020B0403020202020204" pitchFamily="34" charset="0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950" dirty="0">
              <a:latin typeface="Helvetica Light" panose="020B0403020202020204" pitchFamily="34" charset="0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Helvetica Light" panose="020B0403020202020204" pitchFamily="34" charset="0"/>
                <a:cs typeface="Times New Roman"/>
              </a:rPr>
              <a:t>A</a:t>
            </a: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ll lecture material available at</a:t>
            </a:r>
            <a:r>
              <a:rPr sz="2000" dirty="0">
                <a:latin typeface="Helvetica Light" panose="020B0403020202020204" pitchFamily="34" charset="0"/>
                <a:cs typeface="Times New Roman"/>
              </a:rPr>
              <a:t>:</a:t>
            </a:r>
          </a:p>
          <a:p>
            <a:pPr marL="469900" indent="-313690">
              <a:lnSpc>
                <a:spcPct val="100000"/>
              </a:lnSpc>
              <a:buFont typeface="Arial"/>
              <a:buChar char="-"/>
              <a:tabLst>
                <a:tab pos="469265" algn="l"/>
                <a:tab pos="469900" algn="l"/>
              </a:tabLst>
            </a:pP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https://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github.com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sophiawho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/COMP202MidtermReview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004E71-A90A-444B-9B3D-9AB4B5FEF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79389"/>
            <a:ext cx="7886700" cy="1325563"/>
          </a:xfrm>
        </p:spPr>
        <p:txBody>
          <a:bodyPr/>
          <a:lstStyle/>
          <a:p>
            <a:r>
              <a:rPr lang="en-US" dirty="0"/>
              <a:t>Strings and Chars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F09F4F-DDDF-BE48-B410-B96A75E8B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024" y="1271588"/>
            <a:ext cx="8943975" cy="55864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To get each char in a string, use a for loop</a:t>
            </a:r>
            <a:endParaRPr lang="en-US" b="1" dirty="0"/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String s = “bbb13fBsajk”;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char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s.charAt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”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lowercase”);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uppercase”);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a letter”);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Note the single quotation marks around chars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Can also test with ASCII representation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A-Z is 65-90, a-z is 97-122</a:t>
            </a:r>
          </a:p>
        </p:txBody>
      </p:sp>
    </p:spTree>
    <p:extLst>
      <p:ext uri="{BB962C8B-B14F-4D97-AF65-F5344CB8AC3E}">
        <p14:creationId xmlns:p14="http://schemas.microsoft.com/office/powerpoint/2010/main" val="1308786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E54F13-9268-8247-96A5-D5CD5D85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Concatenation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F89D97D-0BFB-224C-BC78-F007BDABE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“five”;</a:t>
            </a:r>
          </a:p>
          <a:p>
            <a:r>
              <a:rPr lang="en-US" dirty="0" err="1"/>
              <a:t>str</a:t>
            </a:r>
            <a:r>
              <a:rPr lang="en-US" dirty="0"/>
              <a:t> += “ guys burgers”;</a:t>
            </a:r>
          </a:p>
          <a:p>
            <a:r>
              <a:rPr lang="en-US" dirty="0"/>
              <a:t>Makes new string, stores into </a:t>
            </a:r>
            <a:r>
              <a:rPr lang="en-US" dirty="0" err="1" smtClean="0"/>
              <a:t>str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Strings are immutable</a:t>
            </a:r>
          </a:p>
        </p:txBody>
      </p:sp>
    </p:spTree>
    <p:extLst>
      <p:ext uri="{BB962C8B-B14F-4D97-AF65-F5344CB8AC3E}">
        <p14:creationId xmlns:p14="http://schemas.microsoft.com/office/powerpoint/2010/main" val="29797900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A92528-D36A-544C-9DB3-5953C37F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014BAD-2C72-1345-9A11-D68BD261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Casting, conversions, integer </a:t>
            </a:r>
            <a:r>
              <a:rPr lang="en-US" dirty="0" err="1"/>
              <a:t>divison</a:t>
            </a:r>
            <a:r>
              <a:rPr lang="en-US" dirty="0"/>
              <a:t>, double </a:t>
            </a:r>
            <a:r>
              <a:rPr lang="en-US" dirty="0" smtClean="0"/>
              <a:t>division</a:t>
            </a:r>
          </a:p>
          <a:p>
            <a:endParaRPr lang="en-US" dirty="0"/>
          </a:p>
          <a:p>
            <a:r>
              <a:rPr lang="en-US" dirty="0" smtClean="0"/>
              <a:t>(</a:t>
            </a:r>
            <a:r>
              <a:rPr lang="en-US" dirty="0" err="1" smtClean="0"/>
              <a:t>int</a:t>
            </a:r>
            <a:r>
              <a:rPr lang="en-US" dirty="0" smtClean="0"/>
              <a:t>) (1.7) =&gt; 1</a:t>
            </a:r>
          </a:p>
          <a:p>
            <a:pPr lvl="1"/>
            <a:r>
              <a:rPr lang="en-US" dirty="0" smtClean="0"/>
              <a:t>Truncates decimal (different than rounding)</a:t>
            </a:r>
            <a:endParaRPr lang="en-US" dirty="0"/>
          </a:p>
          <a:p>
            <a:r>
              <a:rPr lang="en-US" dirty="0" smtClean="0"/>
              <a:t>(double) (1) =&gt; 1.0</a:t>
            </a:r>
          </a:p>
          <a:p>
            <a:r>
              <a:rPr lang="en-US" dirty="0" smtClean="0"/>
              <a:t>5/2 =&gt; 2</a:t>
            </a:r>
          </a:p>
          <a:p>
            <a:r>
              <a:rPr lang="en-US" dirty="0" smtClean="0"/>
              <a:t>(double) 5/2 =&gt; 5.0/2 =&gt; 2.5</a:t>
            </a:r>
            <a:endParaRPr lang="en-US" dirty="0"/>
          </a:p>
          <a:p>
            <a:pPr lvl="1"/>
            <a:r>
              <a:rPr lang="en-US" dirty="0" smtClean="0"/>
              <a:t>Check order of operations</a:t>
            </a:r>
          </a:p>
          <a:p>
            <a:pPr lvl="1"/>
            <a:r>
              <a:rPr lang="en-US" dirty="0" smtClean="0"/>
              <a:t>Casting has higher priority than division</a:t>
            </a:r>
          </a:p>
        </p:txBody>
      </p:sp>
    </p:spTree>
    <p:extLst>
      <p:ext uri="{BB962C8B-B14F-4D97-AF65-F5344CB8AC3E}">
        <p14:creationId xmlns:p14="http://schemas.microsoft.com/office/powerpoint/2010/main" val="2147672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0084A8-AB14-BC42-B068-EF3582DB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E4AAAE-ED70-2041-A6E3-7AEDBBA9B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Logic Error</a:t>
            </a:r>
          </a:p>
          <a:p>
            <a:pPr lvl="1"/>
            <a:r>
              <a:rPr lang="en-US" dirty="0" smtClean="0"/>
              <a:t>Code compiles and runs but introduces side effects</a:t>
            </a:r>
          </a:p>
          <a:p>
            <a:pPr lvl="1"/>
            <a:r>
              <a:rPr lang="en-US" dirty="0" smtClean="0"/>
              <a:t>Incorrect output</a:t>
            </a:r>
            <a:endParaRPr lang="en-US" dirty="0"/>
          </a:p>
          <a:p>
            <a:endParaRPr lang="en-US" dirty="0"/>
          </a:p>
          <a:p>
            <a:r>
              <a:rPr lang="en-US" dirty="0"/>
              <a:t>Compile </a:t>
            </a:r>
            <a:r>
              <a:rPr lang="en-US" dirty="0" smtClean="0"/>
              <a:t>Time Error</a:t>
            </a:r>
          </a:p>
          <a:p>
            <a:pPr lvl="1"/>
            <a:r>
              <a:rPr lang="en-US" dirty="0" smtClean="0"/>
              <a:t>Error in syntax and semantics</a:t>
            </a:r>
            <a:endParaRPr lang="en-US" dirty="0"/>
          </a:p>
          <a:p>
            <a:endParaRPr lang="en-US" dirty="0"/>
          </a:p>
          <a:p>
            <a:r>
              <a:rPr lang="en-US" dirty="0"/>
              <a:t>Run </a:t>
            </a:r>
            <a:r>
              <a:rPr lang="en-US" dirty="0" smtClean="0"/>
              <a:t>Time</a:t>
            </a:r>
            <a:endParaRPr lang="en-US" dirty="0"/>
          </a:p>
          <a:p>
            <a:pPr lvl="1"/>
            <a:r>
              <a:rPr lang="en-US" dirty="0" smtClean="0"/>
              <a:t>Occurs during running of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515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0C54D1-55FA-944B-9100-20AE6AB2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65C55B-5561-FB4A-A5A0-F926B418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 ways:</a:t>
            </a: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mport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java.lang.Math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;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nt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random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 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*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6 + 1);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2000" dirty="0">
                <a:latin typeface="Consolas" charset="0"/>
                <a:ea typeface="Consolas" charset="0"/>
                <a:cs typeface="Consolas" charset="0"/>
              </a:rPr>
            </a:b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java.util.Random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;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Random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rand = new Random(); </a:t>
            </a: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n = 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rand.nextInt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(6)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+ 1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lvl="1"/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Generate random integers in the range [-5,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5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]</a:t>
            </a:r>
          </a:p>
          <a:p>
            <a:pPr lvl="1"/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random = 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 smtClean="0">
                <a:latin typeface="Consolas" charset="0"/>
                <a:ea typeface="Consolas" charset="0"/>
                <a:cs typeface="Consolas" charset="0"/>
              </a:rPr>
              <a:t>()*(11)-5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3458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Arrays</a:t>
            </a:r>
          </a:p>
          <a:p>
            <a:pPr lvl="1"/>
            <a:r>
              <a:rPr lang="en-US" dirty="0"/>
              <a:t>What do they store? How do we create them?</a:t>
            </a:r>
          </a:p>
          <a:p>
            <a:pPr lvl="1"/>
            <a:r>
              <a:rPr lang="en-US" dirty="0"/>
              <a:t>Calculations on arrays?</a:t>
            </a:r>
          </a:p>
          <a:p>
            <a:pPr lvl="1"/>
            <a:r>
              <a:rPr lang="en-US" dirty="0"/>
              <a:t>Accessing elements in arrays?</a:t>
            </a:r>
          </a:p>
          <a:p>
            <a:pPr lvl="1"/>
            <a:r>
              <a:rPr lang="en-US" dirty="0"/>
              <a:t>2D arrays?</a:t>
            </a:r>
          </a:p>
          <a:p>
            <a:r>
              <a:rPr lang="en-US" dirty="0"/>
              <a:t>Strings</a:t>
            </a:r>
          </a:p>
          <a:p>
            <a:endParaRPr lang="en-US" dirty="0"/>
          </a:p>
          <a:p>
            <a:r>
              <a:rPr lang="en-CA" dirty="0"/>
              <a:t>- What do we copy over when we call a method? Values vs addresses</a:t>
            </a:r>
          </a:p>
          <a:p>
            <a:r>
              <a:rPr lang="en-CA" dirty="0"/>
              <a:t>- Can we change an array in a method? A String?</a:t>
            </a:r>
          </a:p>
          <a:p>
            <a:r>
              <a:rPr lang="en-CA" dirty="0"/>
              <a:t>- What is the null value used for?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1706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Finding length of array vs finding length of string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“Burger”;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 brackets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str.length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450287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5039FA-6504-A448-B24A-08144147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</a:t>
            </a:r>
            <a:r>
              <a:rPr lang="en-US"/>
              <a:t>Long Answer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77" y="1411287"/>
            <a:ext cx="5713045" cy="5245107"/>
          </a:xfrm>
        </p:spPr>
      </p:pic>
    </p:spTree>
    <p:extLst>
      <p:ext uri="{BB962C8B-B14F-4D97-AF65-F5344CB8AC3E}">
        <p14:creationId xmlns:p14="http://schemas.microsoft.com/office/powerpoint/2010/main" val="51402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7CFACF-7554-544E-BD2F-3C9F066E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AA60711-B1A8-0041-A717-FFC0F07E0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Xun</a:t>
            </a:r>
            <a:r>
              <a:rPr lang="en-US" dirty="0"/>
              <a:t> Su </a:t>
            </a:r>
          </a:p>
          <a:p>
            <a:pPr lvl="1"/>
            <a:r>
              <a:rPr lang="en-US" dirty="0"/>
              <a:t>First Place at </a:t>
            </a:r>
            <a:r>
              <a:rPr lang="en-US" dirty="0" err="1"/>
              <a:t>McHacks</a:t>
            </a:r>
            <a:r>
              <a:rPr lang="en-US" dirty="0"/>
              <a:t> 2018</a:t>
            </a:r>
          </a:p>
          <a:p>
            <a:pPr lvl="1"/>
            <a:r>
              <a:rPr lang="en-US" dirty="0"/>
              <a:t>First Place at McGill </a:t>
            </a:r>
            <a:r>
              <a:rPr lang="en-US" dirty="0" err="1"/>
              <a:t>CodeJam</a:t>
            </a:r>
            <a:r>
              <a:rPr lang="en-US" dirty="0"/>
              <a:t> 2017	</a:t>
            </a:r>
          </a:p>
          <a:p>
            <a:pPr lvl="1"/>
            <a:r>
              <a:rPr lang="en-US" dirty="0"/>
              <a:t>Best Data Science Project at </a:t>
            </a:r>
            <a:r>
              <a:rPr lang="en-US" dirty="0" err="1"/>
              <a:t>PennApps</a:t>
            </a:r>
            <a:r>
              <a:rPr lang="en-US" dirty="0"/>
              <a:t> 2017</a:t>
            </a:r>
          </a:p>
          <a:p>
            <a:pPr lvl="1"/>
            <a:r>
              <a:rPr lang="en-US" dirty="0"/>
              <a:t>McGill Chess Club</a:t>
            </a:r>
          </a:p>
          <a:p>
            <a:pPr lvl="1"/>
            <a:r>
              <a:rPr lang="en-US" dirty="0"/>
              <a:t>McGill ICM-ICPC </a:t>
            </a:r>
          </a:p>
          <a:p>
            <a:pPr lvl="1"/>
            <a:r>
              <a:rPr lang="en-US" dirty="0"/>
              <a:t>Computer Science and Mathematics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Yu Ting Hu</a:t>
            </a:r>
          </a:p>
          <a:p>
            <a:pPr lvl="1"/>
            <a:r>
              <a:rPr lang="en-US" dirty="0"/>
              <a:t>Student</a:t>
            </a:r>
          </a:p>
        </p:txBody>
      </p:sp>
    </p:spTree>
    <p:extLst>
      <p:ext uri="{BB962C8B-B14F-4D97-AF65-F5344CB8AC3E}">
        <p14:creationId xmlns:p14="http://schemas.microsoft.com/office/powerpoint/2010/main" val="2296940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00A136-F0B3-4409-907B-74B479ED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090" y="144517"/>
            <a:ext cx="4724400" cy="1226817"/>
          </a:xfrm>
        </p:spPr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510F79E-FE20-4105-A662-59E0668A4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9" y="1371334"/>
            <a:ext cx="7672552" cy="7020383"/>
          </a:xfr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Binary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Variables and Primitive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Expressions and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Input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 statements – if blocks, for and while 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String and char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Errors – logic, style, compile,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Reference Types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36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7ACF7E-CB5E-0D43-8908-1A54E550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620CAD-6EE3-5348-9D7B-14600280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8289"/>
            <a:ext cx="7886700" cy="4351338"/>
          </a:xfrm>
        </p:spPr>
        <p:txBody>
          <a:bodyPr/>
          <a:lstStyle/>
          <a:p>
            <a:r>
              <a:rPr lang="en-US" dirty="0"/>
              <a:t>Binary numbers are base 2</a:t>
            </a:r>
          </a:p>
          <a:p>
            <a:r>
              <a:rPr lang="en-US" dirty="0"/>
              <a:t>Decimal numbers are base 10</a:t>
            </a:r>
          </a:p>
          <a:p>
            <a:r>
              <a:rPr lang="en-US" dirty="0"/>
              <a:t>1011</a:t>
            </a:r>
            <a:r>
              <a:rPr lang="en-US" baseline="-25000" dirty="0"/>
              <a:t>2</a:t>
            </a:r>
            <a:r>
              <a:rPr lang="en-US" dirty="0"/>
              <a:t> = 1*2</a:t>
            </a:r>
            <a:r>
              <a:rPr lang="en-US" baseline="30000" dirty="0"/>
              <a:t>3</a:t>
            </a:r>
            <a:r>
              <a:rPr lang="en-US" dirty="0"/>
              <a:t> + 0*2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11</a:t>
            </a:r>
            <a:r>
              <a:rPr lang="en-US" baseline="-25000" dirty="0"/>
              <a:t>10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3D16EC5-8982-6F4E-B0E8-6DA276FD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1" y="3544381"/>
            <a:ext cx="1856014" cy="28437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113009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19AEA-88EC-A744-A5FA-2946795A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9C0FB4-33D2-8A42-8A75-6863502F1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primitive types: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lvl="1"/>
            <a:r>
              <a:rPr lang="en-US" dirty="0"/>
              <a:t>char c = ‘$’;</a:t>
            </a:r>
          </a:p>
          <a:p>
            <a:pPr lvl="1"/>
            <a:r>
              <a:rPr lang="en-US" dirty="0"/>
              <a:t>double d = 3.0;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b = true;</a:t>
            </a:r>
          </a:p>
          <a:p>
            <a:pPr lvl="1"/>
            <a:endParaRPr lang="en-US" dirty="0"/>
          </a:p>
          <a:p>
            <a:r>
              <a:rPr lang="en-US" dirty="0"/>
              <a:t>The following are reference types:</a:t>
            </a:r>
          </a:p>
          <a:p>
            <a:pPr lvl="1"/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“Hello World”;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</a:t>
            </a:r>
          </a:p>
        </p:txBody>
      </p:sp>
    </p:spTree>
    <p:extLst>
      <p:ext uri="{BB962C8B-B14F-4D97-AF65-F5344CB8AC3E}">
        <p14:creationId xmlns:p14="http://schemas.microsoft.com/office/powerpoint/2010/main" val="184987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31D6A3-2D5B-7941-AF7A-FA2FF419D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0A3ACCD-A615-8949-A3AA-72B607B41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Initialization followed by declaration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For arrays: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 // values set to 0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[0]=1;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[1]=21;…//and so on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{1, 21, 0, 0}; // another way</a:t>
            </a:r>
          </a:p>
        </p:txBody>
      </p:sp>
    </p:spTree>
    <p:extLst>
      <p:ext uri="{BB962C8B-B14F-4D97-AF65-F5344CB8AC3E}">
        <p14:creationId xmlns:p14="http://schemas.microsoft.com/office/powerpoint/2010/main" val="224915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 And Assignments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To evaluate expressions: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Arithmetic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+,-,*,/,%, ++, --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Relational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==, !=, &gt;, &lt;, &gt;=, &lt;=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Logical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&amp;&amp;, ||, !(not)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Assignment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=, +=, -=, *=, /=, %=</a:t>
            </a:r>
            <a:endParaRPr lang="en-US" b="1" i="1" dirty="0">
              <a:latin typeface="Arial" panose="020B0604020202020204" pitchFamily="34" charset="0"/>
              <a:ea typeface="Consolas" charset="0"/>
              <a:cs typeface="Arial" panose="020B0604020202020204" pitchFamily="34" charset="0"/>
            </a:endParaRP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Helvetica" charset="0"/>
                <a:ea typeface="Helvetica" charset="0"/>
                <a:cs typeface="Helvetica" charset="0"/>
              </a:rPr>
              <a:t>Can you put an if block inside another if block? (F2016 Q3)</a:t>
            </a:r>
          </a:p>
          <a:p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b = (true||false||false)&amp;&amp;!(!true); (F2016 Q7)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double x = (double) (1/2) + (1/2); (F2016 Q9)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String s = “I spent $“+20+0+” on Supreme yesterday”;</a:t>
            </a:r>
          </a:p>
          <a:p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12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+mj-lt"/>
                <a:ea typeface="Consolas" charset="0"/>
                <a:cs typeface="Consolas" charset="0"/>
              </a:rPr>
              <a:t>if the </a:t>
            </a:r>
            <a:r>
              <a:rPr lang="en-US" dirty="0" err="1">
                <a:latin typeface="+mj-lt"/>
                <a:ea typeface="Consolas" charset="0"/>
                <a:cs typeface="Consolas" charset="0"/>
              </a:rPr>
              <a:t>boolean</a:t>
            </a:r>
            <a:r>
              <a:rPr lang="en-US" dirty="0">
                <a:latin typeface="+mj-lt"/>
                <a:ea typeface="Consolas" charset="0"/>
                <a:cs typeface="Consolas" charset="0"/>
              </a:rPr>
              <a:t> expression evaluates to true, execute a set of statements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x = 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if(x &lt; 10){</a:t>
            </a:r>
          </a:p>
          <a:p>
            <a:pPr marL="9144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 = 15;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Lazy evaluation: in an “OR” conditional, once the left side is evaluated to be true, the right side is not checked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y = 3;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z = 45;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(y &gt; 2 || z == 45)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// do something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4707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2010</TotalTime>
  <Words>1004</Words>
  <Application>Microsoft Macintosh PowerPoint</Application>
  <PresentationFormat>On-screen Show (4:3)</PresentationFormat>
  <Paragraphs>267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Calibri</vt:lpstr>
      <vt:lpstr>Consolas</vt:lpstr>
      <vt:lpstr>Courier New</vt:lpstr>
      <vt:lpstr>Helvetica</vt:lpstr>
      <vt:lpstr>Helvetica Light</vt:lpstr>
      <vt:lpstr>Tahoma</vt:lpstr>
      <vt:lpstr>Times New Roman</vt:lpstr>
      <vt:lpstr>Arial</vt:lpstr>
      <vt:lpstr>Office Theme</vt:lpstr>
      <vt:lpstr>PowerPoint Presentation</vt:lpstr>
      <vt:lpstr>Session Outline</vt:lpstr>
      <vt:lpstr>Who Are We?</vt:lpstr>
      <vt:lpstr>Topics Covered</vt:lpstr>
      <vt:lpstr>Binary Numbers</vt:lpstr>
      <vt:lpstr>Primitive Data Types</vt:lpstr>
      <vt:lpstr>Declaring Variables</vt:lpstr>
      <vt:lpstr>Expressions And Assignments</vt:lpstr>
      <vt:lpstr>Conditional Statements</vt:lpstr>
      <vt:lpstr>Attention: = vs. ==</vt:lpstr>
      <vt:lpstr>Loops</vt:lpstr>
      <vt:lpstr>Loops</vt:lpstr>
      <vt:lpstr>Loops</vt:lpstr>
      <vt:lpstr>Methods</vt:lpstr>
      <vt:lpstr>Calling Methods</vt:lpstr>
      <vt:lpstr>Scope</vt:lpstr>
      <vt:lpstr>Scope</vt:lpstr>
      <vt:lpstr>Mod Operator</vt:lpstr>
      <vt:lpstr>If, Else if, Else</vt:lpstr>
      <vt:lpstr>Strings and Chars</vt:lpstr>
      <vt:lpstr>String Concatenation</vt:lpstr>
      <vt:lpstr>Type Issues</vt:lpstr>
      <vt:lpstr>Kinds of errors</vt:lpstr>
      <vt:lpstr>Random Numbers</vt:lpstr>
      <vt:lpstr>Objects</vt:lpstr>
      <vt:lpstr>Tips</vt:lpstr>
      <vt:lpstr>Midterm Long Answer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Stanley Su</cp:lastModifiedBy>
  <cp:revision>72</cp:revision>
  <dcterms:modified xsi:type="dcterms:W3CDTF">2018-03-12T17:50:53Z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2017-10-13T00:00:00Z</vt:filetime>
  </property>
</Properties>
</file>

<file path=docProps/thumbnail.jpeg>
</file>